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9" r:id="rId4"/>
    <p:sldId id="270" r:id="rId5"/>
    <p:sldId id="272" r:id="rId6"/>
    <p:sldId id="281" r:id="rId7"/>
    <p:sldId id="279" r:id="rId8"/>
    <p:sldId id="278" r:id="rId9"/>
    <p:sldId id="274" r:id="rId10"/>
    <p:sldId id="280" r:id="rId11"/>
    <p:sldId id="275" r:id="rId12"/>
    <p:sldId id="276" r:id="rId13"/>
    <p:sldId id="277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66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 Üçgen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Başlık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Alt Başlık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grpSp>
        <p:nvGrpSpPr>
          <p:cNvPr id="2" name="Gr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Serbest 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Serbest 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Serbest 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Düz Bağlayıcı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Veri Yer Tutucusu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C2E14DD-2EF4-431C-97E5-83BA0401DC11}" type="datetimeFigureOut">
              <a:rPr lang="tr-TR" smtClean="0"/>
              <a:t>17.10.2026</a:t>
            </a:fld>
            <a:endParaRPr lang="tr-TR"/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27" name="Slayt Numarası Yer Tutucus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14DD-2EF4-431C-97E5-83BA0401DC11}" type="datetimeFigureOut">
              <a:rPr lang="tr-TR" smtClean="0"/>
              <a:t>17.10.2026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  <p:sp>
        <p:nvSpPr>
          <p:cNvPr id="7" name="Başlık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14DD-2EF4-431C-97E5-83BA0401DC11}" type="datetimeFigureOut">
              <a:rPr lang="tr-TR" smtClean="0"/>
              <a:t>17.10.2026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  <p:sp>
        <p:nvSpPr>
          <p:cNvPr id="7" name="Köşeli Çift Ayraç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Köşeli Çift Ayraç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14DD-2EF4-431C-97E5-83BA0401DC11}" type="datetimeFigureOut">
              <a:rPr lang="tr-TR" smtClean="0"/>
              <a:t>17.10.2026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14DD-2EF4-431C-97E5-83BA0401DC11}" type="datetimeFigureOut">
              <a:rPr lang="tr-TR" smtClean="0"/>
              <a:t>17.10.2026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14DD-2EF4-431C-97E5-83BA0401DC11}" type="datetimeFigureOut">
              <a:rPr lang="tr-TR" smtClean="0"/>
              <a:t>17.10.2026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  <p:sp>
        <p:nvSpPr>
          <p:cNvPr id="6" name="Başlık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14DD-2EF4-431C-97E5-83BA0401DC11}" type="datetimeFigureOut">
              <a:rPr lang="tr-TR" smtClean="0"/>
              <a:t>17.10.2026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0C2E14DD-2EF4-431C-97E5-83BA0401DC11}" type="datetimeFigureOut">
              <a:rPr lang="tr-TR" smtClean="0"/>
              <a:t>17.10.2026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C2E14DD-2EF4-431C-97E5-83BA0401DC11}" type="datetimeFigureOut">
              <a:rPr lang="tr-TR" smtClean="0"/>
              <a:t>17.10.2026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8" name="Serbest 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erbest 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ik Üçgen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Düz Bağlayıcı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Köşeli Çift Ayraç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Köşeli Çift Ayraç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14DD-2EF4-431C-97E5-83BA0401DC11}" type="datetimeFigureOut">
              <a:rPr lang="tr-TR" smtClean="0"/>
              <a:t>17.10.2026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14DD-2EF4-431C-97E5-83BA0401DC11}" type="datetimeFigureOut">
              <a:rPr lang="tr-TR" smtClean="0"/>
              <a:t>17.10.2026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rbest 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erbest 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Dik Üçgen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Düz Bağlayıcı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Başlık Yer Tutucus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Metin Yer Tutucus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C2E14DD-2EF4-431C-97E5-83BA0401DC11}" type="datetimeFigureOut">
              <a:rPr lang="tr-TR" smtClean="0"/>
              <a:t>17.10.2026</a:t>
            </a:fld>
            <a:endParaRPr lang="tr-TR"/>
          </a:p>
        </p:txBody>
      </p:sp>
      <p:sp>
        <p:nvSpPr>
          <p:cNvPr id="22" name="Altbilgi Yer Tutucusu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8" name="Slayt Numarası Yer Tutucus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144" y="3825046"/>
            <a:ext cx="9003163" cy="1005500"/>
          </a:xfrm>
        </p:spPr>
        <p:txBody>
          <a:bodyPr>
            <a:noAutofit/>
          </a:bodyPr>
          <a:lstStyle/>
          <a:p>
            <a:r>
              <a:rPr lang="tr-TR" sz="3600" dirty="0">
                <a:effectLst/>
              </a:rPr>
              <a:t>Katı Modelleme –</a:t>
            </a:r>
            <a:r>
              <a:rPr lang="tr-TR" sz="3600" dirty="0" err="1">
                <a:effectLst/>
              </a:rPr>
              <a:t>Revolved</a:t>
            </a:r>
            <a:r>
              <a:rPr lang="tr-TR" sz="3600" dirty="0">
                <a:effectLst/>
              </a:rPr>
              <a:t> Bos Komutu</a:t>
            </a:r>
            <a:endParaRPr lang="tr-TR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6588224" y="6237312"/>
            <a:ext cx="2264296" cy="288032"/>
          </a:xfrm>
        </p:spPr>
        <p:txBody>
          <a:bodyPr>
            <a:normAutofit fontScale="55000" lnSpcReduction="20000"/>
          </a:bodyPr>
          <a:lstStyle/>
          <a:p>
            <a:r>
              <a:rPr lang="tr-TR" dirty="0"/>
              <a:t>Ahmet San</a:t>
            </a:r>
          </a:p>
        </p:txBody>
      </p:sp>
      <p:pic>
        <p:nvPicPr>
          <p:cNvPr id="8" name="Picture 2" descr="http://ahmetsan.net/images/ucboyut.png">
            <a:extLst>
              <a:ext uri="{FF2B5EF4-FFF2-40B4-BE49-F238E27FC236}">
                <a16:creationId xmlns:a16="http://schemas.microsoft.com/office/drawing/2014/main" id="{95177921-6FF6-81B1-AAE2-53C68BE74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370605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3611969E-DE48-3817-B43A-C41002A59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188640"/>
            <a:ext cx="4104456" cy="37486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0050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424155"/>
            <a:ext cx="8568952" cy="2016223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tr-TR" sz="2900" b="1" dirty="0" err="1"/>
              <a:t>Revolved</a:t>
            </a:r>
            <a:r>
              <a:rPr lang="tr-TR" sz="2900" b="1" dirty="0"/>
              <a:t> </a:t>
            </a:r>
            <a:r>
              <a:rPr lang="tr-TR" sz="2900" b="1" dirty="0" err="1"/>
              <a:t>Boss</a:t>
            </a:r>
            <a:r>
              <a:rPr lang="tr-TR" sz="2900" b="1" dirty="0"/>
              <a:t> komutudur 2 boyutlu bir çizime bir eksen etrafında döndürerek katı model elde etmemizi sağlar Silindirik </a:t>
            </a:r>
            <a:r>
              <a:rPr lang="tr-TR" sz="2900" b="1" dirty="0" err="1"/>
              <a:t>parçar</a:t>
            </a:r>
            <a:r>
              <a:rPr lang="tr-TR" sz="2900" b="1" dirty="0"/>
              <a:t> için kullanılır. </a:t>
            </a:r>
            <a:endParaRPr lang="tr-TR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2D4E8E45-69D2-AD20-913A-C5117D803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175" y="2586927"/>
            <a:ext cx="8115649" cy="10358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0" name="Düz Ok Bağlayıcısı 9"/>
          <p:cNvCxnSpPr>
            <a:cxnSpLocks/>
          </p:cNvCxnSpPr>
          <p:nvPr/>
        </p:nvCxnSpPr>
        <p:spPr>
          <a:xfrm flipV="1">
            <a:off x="630231" y="3362229"/>
            <a:ext cx="504056" cy="17281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F77DA5C3-32C5-8C9A-FC7E-E97A240DF7F6}"/>
              </a:ext>
            </a:extLst>
          </p:cNvPr>
          <p:cNvSpPr txBox="1"/>
          <p:nvPr/>
        </p:nvSpPr>
        <p:spPr>
          <a:xfrm>
            <a:off x="1547664" y="4437112"/>
            <a:ext cx="65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Exturde</a:t>
            </a:r>
            <a:r>
              <a:rPr lang="tr-TR" dirty="0"/>
              <a:t> komutuna iki boyutta çizim yapıldıktan sonra </a:t>
            </a:r>
            <a:r>
              <a:rPr lang="tr-TR" dirty="0" err="1"/>
              <a:t>Features</a:t>
            </a:r>
            <a:r>
              <a:rPr lang="tr-TR" dirty="0"/>
              <a:t> Paletindeki </a:t>
            </a:r>
            <a:r>
              <a:rPr lang="tr-TR" dirty="0" err="1"/>
              <a:t>Revolved</a:t>
            </a:r>
            <a:r>
              <a:rPr lang="tr-TR" dirty="0"/>
              <a:t> </a:t>
            </a:r>
            <a:r>
              <a:rPr lang="tr-TR" dirty="0" err="1"/>
              <a:t>Boss</a:t>
            </a:r>
            <a:r>
              <a:rPr lang="tr-TR" dirty="0"/>
              <a:t> ikonu tıklanarak girilir</a:t>
            </a:r>
          </a:p>
        </p:txBody>
      </p:sp>
      <p:sp>
        <p:nvSpPr>
          <p:cNvPr id="13" name="Alt Başlık 2">
            <a:extLst>
              <a:ext uri="{FF2B5EF4-FFF2-40B4-BE49-F238E27FC236}">
                <a16:creationId xmlns:a16="http://schemas.microsoft.com/office/drawing/2014/main" id="{DB172FFF-C344-1D0D-E2A5-2E96D2D90412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14" name="Picture 2" descr="http://ahmetsan.net/images/ucboyut.png">
            <a:extLst>
              <a:ext uri="{FF2B5EF4-FFF2-40B4-BE49-F238E27FC236}">
                <a16:creationId xmlns:a16="http://schemas.microsoft.com/office/drawing/2014/main" id="{A20217C8-A29C-BFC9-8F42-B58B566DE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371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lt Başlık 2">
            <a:extLst>
              <a:ext uri="{FF2B5EF4-FFF2-40B4-BE49-F238E27FC236}">
                <a16:creationId xmlns:a16="http://schemas.microsoft.com/office/drawing/2014/main" id="{7C7F6D37-F46C-B61C-64A8-A309B5E5379C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6" name="Picture 2" descr="http://ahmetsan.net/images/ucboyut.png">
            <a:extLst>
              <a:ext uri="{FF2B5EF4-FFF2-40B4-BE49-F238E27FC236}">
                <a16:creationId xmlns:a16="http://schemas.microsoft.com/office/drawing/2014/main" id="{38A83FDC-D9DF-CF4C-CFE4-194CCAB7F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F84D399E-EA0E-7B7B-8BCA-1C541E81E888}"/>
              </a:ext>
            </a:extLst>
          </p:cNvPr>
          <p:cNvSpPr txBox="1"/>
          <p:nvPr/>
        </p:nvSpPr>
        <p:spPr>
          <a:xfrm>
            <a:off x="323528" y="920819"/>
            <a:ext cx="8496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Komutun En basit kullanımı iki boyut çizildikten sonra </a:t>
            </a:r>
            <a:r>
              <a:rPr lang="tr-TR" dirty="0" err="1"/>
              <a:t>skech</a:t>
            </a:r>
            <a:r>
              <a:rPr lang="tr-TR" dirty="0"/>
              <a:t> ortamından </a:t>
            </a:r>
            <a:r>
              <a:rPr lang="tr-TR" dirty="0" err="1"/>
              <a:t>çıkılp</a:t>
            </a:r>
            <a:r>
              <a:rPr lang="tr-TR" dirty="0"/>
              <a:t> </a:t>
            </a:r>
            <a:r>
              <a:rPr lang="tr-TR" dirty="0" err="1"/>
              <a:t>Revolved</a:t>
            </a:r>
            <a:r>
              <a:rPr lang="tr-TR" dirty="0"/>
              <a:t> </a:t>
            </a:r>
            <a:r>
              <a:rPr lang="tr-TR" dirty="0" err="1"/>
              <a:t>Boss</a:t>
            </a:r>
            <a:r>
              <a:rPr lang="tr-TR" dirty="0"/>
              <a:t> komutunun çalıştırılmasıdır bu aşamada </a:t>
            </a:r>
            <a:r>
              <a:rPr lang="tr-TR" dirty="0" err="1"/>
              <a:t>dödürme</a:t>
            </a:r>
            <a:r>
              <a:rPr lang="tr-TR" dirty="0"/>
              <a:t> eksenini ve bu eksen etrafında dönecek kapalı alanı tanımlamamız gerekir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2960209A-7559-A41C-482F-DA2373D9D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5" y="2567346"/>
            <a:ext cx="2745660" cy="18697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FE43B2A0-0E9F-3221-E971-323891EEF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2099754"/>
            <a:ext cx="3577544" cy="36548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0976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FEB1-ABEB-69D6-E2DE-3CF6216B1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672C5BC7-10E7-74FD-7BCB-7486CC74F1AF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A9EA80BE-8109-7C8F-CDB5-2A2D50C98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1C9714ED-106F-B090-E4FC-7FE9674B3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548680"/>
            <a:ext cx="5184576" cy="47351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5235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8E2BF-7338-222F-4AF2-77FEEA60F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FCDF0E25-52EA-2A7B-F383-59D9D658B9F3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01CC3D7C-9C09-B636-6C91-9ECE2C5F2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FDD4AE03-5F98-9821-8D41-5FF33C27C699}"/>
              </a:ext>
            </a:extLst>
          </p:cNvPr>
          <p:cNvSpPr txBox="1"/>
          <p:nvPr/>
        </p:nvSpPr>
        <p:spPr>
          <a:xfrm>
            <a:off x="136133" y="819019"/>
            <a:ext cx="8496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>
                <a:solidFill>
                  <a:srgbClr val="FF0000"/>
                </a:solidFill>
              </a:rPr>
              <a:t>Revolved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Boss</a:t>
            </a:r>
            <a:r>
              <a:rPr lang="tr-TR" b="1" dirty="0">
                <a:solidFill>
                  <a:srgbClr val="FF0000"/>
                </a:solidFill>
              </a:rPr>
              <a:t> Paletinin Kullanımı:</a:t>
            </a:r>
          </a:p>
          <a:p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1CFD659-2F53-44C6-CA1C-0950B2DD2A05}"/>
              </a:ext>
            </a:extLst>
          </p:cNvPr>
          <p:cNvSpPr txBox="1"/>
          <p:nvPr/>
        </p:nvSpPr>
        <p:spPr>
          <a:xfrm>
            <a:off x="144836" y="3293195"/>
            <a:ext cx="8496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Paletin en üstündeki:</a:t>
            </a:r>
          </a:p>
          <a:p>
            <a:r>
              <a:rPr lang="tr-TR" b="1" dirty="0">
                <a:solidFill>
                  <a:srgbClr val="FF0000"/>
                </a:solidFill>
              </a:rPr>
              <a:t>Ok: </a:t>
            </a:r>
            <a:r>
              <a:rPr lang="tr-TR" dirty="0" err="1"/>
              <a:t>Revolved</a:t>
            </a:r>
            <a:r>
              <a:rPr lang="tr-TR" dirty="0"/>
              <a:t> komutunun işlem yapıldıktan sonra onaylanması için kullanılır</a:t>
            </a:r>
          </a:p>
          <a:p>
            <a:r>
              <a:rPr lang="tr-TR" b="1" dirty="0" err="1">
                <a:solidFill>
                  <a:srgbClr val="FF0000"/>
                </a:solidFill>
              </a:rPr>
              <a:t>Cancel</a:t>
            </a:r>
            <a:r>
              <a:rPr lang="tr-TR" b="1" dirty="0">
                <a:solidFill>
                  <a:srgbClr val="FF0000"/>
                </a:solidFill>
              </a:rPr>
              <a:t> : </a:t>
            </a:r>
            <a:r>
              <a:rPr lang="tr-TR" dirty="0"/>
              <a:t>İşlemden vazgeçmek için Kullanılır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3F10B174-E955-7F65-D17D-FE62513F0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1801364"/>
            <a:ext cx="3140733" cy="12517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4047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CD553-46EE-24F3-F0A5-EFE90694B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E4A23B0D-8D9B-BADD-0C60-56E6DD5D64A5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75DC0647-51A9-0992-B9E4-C0D4C4E9C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75737F40-8F27-7EF9-331E-1B00E7B9DB91}"/>
              </a:ext>
            </a:extLst>
          </p:cNvPr>
          <p:cNvSpPr txBox="1"/>
          <p:nvPr/>
        </p:nvSpPr>
        <p:spPr>
          <a:xfrm>
            <a:off x="144836" y="3293195"/>
            <a:ext cx="8496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>
                <a:solidFill>
                  <a:srgbClr val="FF0000"/>
                </a:solidFill>
              </a:rPr>
              <a:t>Axis</a:t>
            </a:r>
            <a:r>
              <a:rPr lang="tr-TR" b="1" dirty="0">
                <a:solidFill>
                  <a:srgbClr val="FF0000"/>
                </a:solidFill>
              </a:rPr>
              <a:t> of </a:t>
            </a:r>
            <a:r>
              <a:rPr lang="tr-TR" b="1" dirty="0" err="1">
                <a:solidFill>
                  <a:srgbClr val="FF0000"/>
                </a:solidFill>
              </a:rPr>
              <a:t>Revolation</a:t>
            </a:r>
            <a:r>
              <a:rPr lang="tr-TR" b="1" dirty="0">
                <a:solidFill>
                  <a:srgbClr val="FF0000"/>
                </a:solidFill>
              </a:rPr>
              <a:t>:</a:t>
            </a:r>
          </a:p>
          <a:p>
            <a:r>
              <a:rPr lang="tr-TR" dirty="0"/>
              <a:t>Döndürme ekseninin seçimi için kullanılır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0243A12D-E145-4CEB-0EF4-014A86C76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1465350"/>
            <a:ext cx="4158440" cy="13155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5328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4F417-CDFB-24C1-32D6-728A08564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A3728F55-3CDD-DC8D-225F-4BD9A8330B7C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E04ACB97-0EB0-077B-4FAF-915F7B154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197164B9-DF0D-B06A-1DAA-95704C5FDEA6}"/>
              </a:ext>
            </a:extLst>
          </p:cNvPr>
          <p:cNvSpPr txBox="1"/>
          <p:nvPr/>
        </p:nvSpPr>
        <p:spPr>
          <a:xfrm>
            <a:off x="395536" y="1720840"/>
            <a:ext cx="87484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Paletin </a:t>
            </a:r>
            <a:r>
              <a:rPr lang="tr-TR" b="1" dirty="0" err="1">
                <a:solidFill>
                  <a:srgbClr val="FF0000"/>
                </a:solidFill>
              </a:rPr>
              <a:t>Drection</a:t>
            </a:r>
            <a:r>
              <a:rPr lang="tr-TR" b="1" dirty="0">
                <a:solidFill>
                  <a:srgbClr val="FF0000"/>
                </a:solidFill>
              </a:rPr>
              <a:t> 1 Kısmı: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dirty="0">
                <a:latin typeface="Arial" panose="020B0604020202020204" pitchFamily="34" charset="0"/>
              </a:rPr>
              <a:t>“</a:t>
            </a:r>
            <a:r>
              <a:rPr lang="tr-TR" altLang="tr-TR" dirty="0" err="1">
                <a:latin typeface="Arial" panose="020B0604020202020204" pitchFamily="34" charset="0"/>
              </a:rPr>
              <a:t>Direction</a:t>
            </a:r>
            <a:r>
              <a:rPr lang="tr-TR" altLang="tr-TR" dirty="0">
                <a:latin typeface="Arial" panose="020B0604020202020204" pitchFamily="34" charset="0"/>
              </a:rPr>
              <a:t>” kısmı, katı modelde döndürmenin hangi noktaya kadar olacağını belirler. Bu seçenekler sayesinde, tam tur </a:t>
            </a:r>
            <a:r>
              <a:rPr lang="tr-TR" altLang="tr-TR" dirty="0" err="1">
                <a:latin typeface="Arial" panose="020B0604020202020204" pitchFamily="34" charset="0"/>
              </a:rPr>
              <a:t>değilde</a:t>
            </a:r>
            <a:r>
              <a:rPr lang="tr-TR" altLang="tr-TR" dirty="0">
                <a:latin typeface="Arial" panose="020B0604020202020204" pitchFamily="34" charset="0"/>
              </a:rPr>
              <a:t> farklı çevirme oranlarında katı modelleme yapılabilir</a:t>
            </a:r>
          </a:p>
          <a:p>
            <a:endParaRPr lang="tr-TR" b="1" dirty="0">
              <a:solidFill>
                <a:srgbClr val="FF0000"/>
              </a:solidFill>
            </a:endParaRPr>
          </a:p>
          <a:p>
            <a:r>
              <a:rPr lang="tr-TR" b="1" dirty="0" err="1">
                <a:solidFill>
                  <a:srgbClr val="FF0000"/>
                </a:solidFill>
              </a:rPr>
              <a:t>Blind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>
                <a:latin typeface="Arial" panose="020B0604020202020204" pitchFamily="34" charset="0"/>
              </a:rPr>
              <a:t>İstenen açı kadar döndürme yapılır 360 derece tam tur kapalı </a:t>
            </a:r>
            <a:r>
              <a:rPr lang="tr-TR" dirty="0" err="1">
                <a:latin typeface="Arial" panose="020B0604020202020204" pitchFamily="34" charset="0"/>
              </a:rPr>
              <a:t>şeklil</a:t>
            </a:r>
            <a:r>
              <a:rPr lang="tr-TR" dirty="0">
                <a:latin typeface="Arial" panose="020B0604020202020204" pitchFamily="34" charset="0"/>
              </a:rPr>
              <a:t> için kullanılır</a:t>
            </a:r>
          </a:p>
          <a:p>
            <a:endParaRPr lang="tr-TR" dirty="0">
              <a:latin typeface="Arial" panose="020B0604020202020204" pitchFamily="34" charset="0"/>
            </a:endParaRPr>
          </a:p>
          <a:p>
            <a:r>
              <a:rPr lang="tr-TR" b="1" dirty="0">
                <a:solidFill>
                  <a:srgbClr val="FF0000"/>
                </a:solidFill>
              </a:rPr>
              <a:t>Up </a:t>
            </a:r>
            <a:r>
              <a:rPr lang="tr-TR" b="1" dirty="0" err="1">
                <a:solidFill>
                  <a:srgbClr val="FF0000"/>
                </a:solidFill>
              </a:rPr>
              <a:t>To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Vertex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>
                <a:latin typeface="Arial" panose="020B0604020202020204" pitchFamily="34" charset="0"/>
              </a:rPr>
              <a:t>Döndürme işlemini modelde seçilen bir nokta (</a:t>
            </a:r>
            <a:r>
              <a:rPr lang="tr-TR" dirty="0" err="1">
                <a:latin typeface="Arial" panose="020B0604020202020204" pitchFamily="34" charset="0"/>
              </a:rPr>
              <a:t>vertex</a:t>
            </a:r>
            <a:r>
              <a:rPr lang="tr-TR" dirty="0">
                <a:latin typeface="Arial" panose="020B0604020202020204" pitchFamily="34" charset="0"/>
              </a:rPr>
              <a:t>) ya kadar yapar. Özellikle referans noktaları kullanarak hassas bitiş noktası belirlemek için tercih edilir.</a:t>
            </a:r>
          </a:p>
          <a:p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5F477C7A-97A2-8E5C-E78B-EFCC3DAB5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332656"/>
            <a:ext cx="2034716" cy="11583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233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16877-489E-A930-08C0-4ECC2AAE5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D772094F-460A-F534-9C47-CEF800B812FB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4AAF59AA-B452-058A-4C6A-EE70C8856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EEFBF516-A1E4-6AA6-75C2-C3C1BFFE8680}"/>
              </a:ext>
            </a:extLst>
          </p:cNvPr>
          <p:cNvSpPr txBox="1"/>
          <p:nvPr/>
        </p:nvSpPr>
        <p:spPr>
          <a:xfrm>
            <a:off x="179512" y="2673420"/>
            <a:ext cx="914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Up </a:t>
            </a:r>
            <a:r>
              <a:rPr lang="tr-TR" b="1" dirty="0" err="1">
                <a:solidFill>
                  <a:srgbClr val="FF0000"/>
                </a:solidFill>
              </a:rPr>
              <a:t>To</a:t>
            </a:r>
            <a:r>
              <a:rPr lang="tr-TR" b="1" dirty="0">
                <a:solidFill>
                  <a:srgbClr val="FF0000"/>
                </a:solidFill>
              </a:rPr>
              <a:t> Surface: </a:t>
            </a:r>
            <a:r>
              <a:rPr lang="tr-TR" dirty="0">
                <a:latin typeface="Arial" panose="020B0604020202020204" pitchFamily="34" charset="0"/>
              </a:rPr>
              <a:t>Döndürme işlemini bir yüzeye kadar yapar</a:t>
            </a:r>
          </a:p>
          <a:p>
            <a:endParaRPr lang="tr-TR" dirty="0">
              <a:latin typeface="Arial" panose="020B0604020202020204" pitchFamily="34" charset="0"/>
            </a:endParaRPr>
          </a:p>
          <a:p>
            <a:r>
              <a:rPr lang="tr-TR" b="1" dirty="0" err="1">
                <a:solidFill>
                  <a:srgbClr val="FF0000"/>
                </a:solidFill>
              </a:rPr>
              <a:t>Offset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From</a:t>
            </a:r>
            <a:r>
              <a:rPr lang="tr-TR" b="1" dirty="0">
                <a:solidFill>
                  <a:srgbClr val="FF0000"/>
                </a:solidFill>
              </a:rPr>
              <a:t> Surface: </a:t>
            </a:r>
            <a:r>
              <a:rPr lang="tr-TR" dirty="0">
                <a:latin typeface="Arial" panose="020B0604020202020204" pitchFamily="34" charset="0"/>
              </a:rPr>
              <a:t>Döndürme işlemini, Döndürmenin </a:t>
            </a:r>
            <a:r>
              <a:rPr lang="tr-TR" dirty="0" err="1">
                <a:latin typeface="Arial" panose="020B0604020202020204" pitchFamily="34" charset="0"/>
              </a:rPr>
              <a:t>eçilen</a:t>
            </a:r>
            <a:r>
              <a:rPr lang="tr-TR" dirty="0">
                <a:latin typeface="Arial" panose="020B0604020202020204" pitchFamily="34" charset="0"/>
              </a:rPr>
              <a:t> yüzeyden belirtilen açı kadar eksiği kadar uzatılması için kullanılır</a:t>
            </a:r>
          </a:p>
          <a:p>
            <a:r>
              <a:rPr lang="tr-TR" b="1" dirty="0" err="1">
                <a:solidFill>
                  <a:srgbClr val="FF0000"/>
                </a:solidFill>
              </a:rPr>
              <a:t>Mid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Plane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>
                <a:latin typeface="Arial" panose="020B0604020202020204" pitchFamily="34" charset="0"/>
              </a:rPr>
              <a:t>Döndürme işlemini her iki yönde yapmak için kullanılır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EE24DFC-B397-7496-CB76-A785449D3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840" y="1065739"/>
            <a:ext cx="2034716" cy="11583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4211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3CAA9-0A73-C9DB-BD80-696674CBC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B797D35C-9072-3EEE-25BF-A75184B3D66E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E3329D78-DDE9-F722-1BF1-D752527AA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893369CD-DDD6-DA85-6CF8-A64C4EAD07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523"/>
          <a:stretch>
            <a:fillRect/>
          </a:stretch>
        </p:blipFill>
        <p:spPr>
          <a:xfrm>
            <a:off x="2643662" y="1052736"/>
            <a:ext cx="3496636" cy="9361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F006ED08-EA82-19E3-9098-3A58DCEEC803}"/>
              </a:ext>
            </a:extLst>
          </p:cNvPr>
          <p:cNvSpPr txBox="1"/>
          <p:nvPr/>
        </p:nvSpPr>
        <p:spPr>
          <a:xfrm>
            <a:off x="755576" y="2298486"/>
            <a:ext cx="72728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Draft On-</a:t>
            </a:r>
            <a:r>
              <a:rPr lang="tr-TR" b="1" dirty="0" err="1">
                <a:solidFill>
                  <a:srgbClr val="FF0000"/>
                </a:solidFill>
              </a:rPr>
              <a:t>Off</a:t>
            </a:r>
            <a:r>
              <a:rPr lang="tr-TR" b="1" dirty="0">
                <a:solidFill>
                  <a:srgbClr val="FF0000"/>
                </a:solidFill>
              </a:rPr>
              <a:t> Kısmı</a:t>
            </a:r>
          </a:p>
          <a:p>
            <a:r>
              <a:rPr lang="tr-TR" dirty="0">
                <a:latin typeface="Arial" panose="020B0604020202020204" pitchFamily="34" charset="0"/>
              </a:rPr>
              <a:t>Uzatmanın düz </a:t>
            </a:r>
            <a:r>
              <a:rPr lang="tr-TR" dirty="0" err="1">
                <a:latin typeface="Arial" panose="020B0604020202020204" pitchFamily="34" charset="0"/>
              </a:rPr>
              <a:t>değilde</a:t>
            </a:r>
            <a:r>
              <a:rPr lang="tr-TR" dirty="0">
                <a:latin typeface="Arial" panose="020B0604020202020204" pitchFamily="34" charset="0"/>
              </a:rPr>
              <a:t> belirlenmiş bir açıda eğimli yada konik olarak yapılmasını sağlar ilgili kutuya eğim yada koniklik açısı girilir.</a:t>
            </a:r>
          </a:p>
          <a:p>
            <a:endParaRPr lang="tr-TR" dirty="0">
              <a:latin typeface="Arial" panose="020B0604020202020204" pitchFamily="34" charset="0"/>
            </a:endParaRPr>
          </a:p>
          <a:p>
            <a:r>
              <a:rPr lang="tr-TR" b="1" dirty="0">
                <a:solidFill>
                  <a:srgbClr val="FF0000"/>
                </a:solidFill>
              </a:rPr>
              <a:t>Draft </a:t>
            </a:r>
            <a:r>
              <a:rPr lang="tr-TR" b="1" dirty="0" err="1">
                <a:solidFill>
                  <a:srgbClr val="FF0000"/>
                </a:solidFill>
              </a:rPr>
              <a:t>Outward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>
                <a:latin typeface="Arial" panose="020B0604020202020204" pitchFamily="34" charset="0"/>
              </a:rPr>
              <a:t>Eğim </a:t>
            </a:r>
            <a:r>
              <a:rPr lang="tr-TR" dirty="0" err="1">
                <a:latin typeface="Arial" panose="020B0604020202020204" pitchFamily="34" charset="0"/>
              </a:rPr>
              <a:t>kada</a:t>
            </a:r>
            <a:r>
              <a:rPr lang="tr-TR" dirty="0">
                <a:latin typeface="Arial" panose="020B0604020202020204" pitchFamily="34" charset="0"/>
              </a:rPr>
              <a:t> koniklik yönünü değiştirmek için kullanılır</a:t>
            </a:r>
          </a:p>
        </p:txBody>
      </p:sp>
    </p:spTree>
    <p:extLst>
      <p:ext uri="{BB962C8B-B14F-4D97-AF65-F5344CB8AC3E}">
        <p14:creationId xmlns:p14="http://schemas.microsoft.com/office/powerpoint/2010/main" val="2448199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0B3DD-6073-8F0D-8898-C98230C4E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80DBB1A0-69AB-E858-1C5B-48671D53ACA9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F40BDBFD-6D60-96C0-7127-5A6B8917F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DECEE55C-5A75-7DC8-4D11-925C7434F2D9}"/>
              </a:ext>
            </a:extLst>
          </p:cNvPr>
          <p:cNvSpPr txBox="1"/>
          <p:nvPr/>
        </p:nvSpPr>
        <p:spPr>
          <a:xfrm>
            <a:off x="251520" y="2737509"/>
            <a:ext cx="87129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Paletin </a:t>
            </a:r>
            <a:r>
              <a:rPr lang="tr-TR" b="1" dirty="0" err="1">
                <a:solidFill>
                  <a:srgbClr val="FF0000"/>
                </a:solidFill>
              </a:rPr>
              <a:t>Drection</a:t>
            </a:r>
            <a:r>
              <a:rPr lang="tr-TR" b="1" dirty="0">
                <a:solidFill>
                  <a:srgbClr val="FF0000"/>
                </a:solidFill>
              </a:rPr>
              <a:t> 2 Kısmı: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dirty="0">
                <a:latin typeface="Arial" panose="020B0604020202020204" pitchFamily="34" charset="0"/>
              </a:rPr>
              <a:t>“</a:t>
            </a:r>
            <a:r>
              <a:rPr lang="tr-TR" altLang="tr-TR" dirty="0" err="1">
                <a:latin typeface="Arial" panose="020B0604020202020204" pitchFamily="34" charset="0"/>
              </a:rPr>
              <a:t>Direction</a:t>
            </a:r>
            <a:r>
              <a:rPr lang="tr-TR" altLang="tr-TR" dirty="0">
                <a:latin typeface="Arial" panose="020B0604020202020204" pitchFamily="34" charset="0"/>
              </a:rPr>
              <a:t> 2” kısmı, </a:t>
            </a:r>
            <a:r>
              <a:rPr lang="tr-TR" altLang="tr-TR" dirty="0" err="1">
                <a:latin typeface="Arial" panose="020B0604020202020204" pitchFamily="34" charset="0"/>
              </a:rPr>
              <a:t>Dönürmenin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dirction</a:t>
            </a:r>
            <a:r>
              <a:rPr lang="tr-TR" altLang="tr-TR" dirty="0">
                <a:latin typeface="Arial" panose="020B0604020202020204" pitchFamily="34" charset="0"/>
              </a:rPr>
              <a:t> 1 kısmında olduğu gibi diğer tarafa da yapılmasını sağlar </a:t>
            </a:r>
            <a:r>
              <a:rPr lang="tr-TR" altLang="tr-TR" dirty="0" err="1">
                <a:latin typeface="Arial" panose="020B0604020202020204" pitchFamily="34" charset="0"/>
              </a:rPr>
              <a:t>Drection</a:t>
            </a:r>
            <a:r>
              <a:rPr lang="tr-TR" altLang="tr-TR" dirty="0">
                <a:latin typeface="Arial" panose="020B0604020202020204" pitchFamily="34" charset="0"/>
              </a:rPr>
              <a:t> 1 kısmındaki seçeneklerin aynısı burada da bulunmaktadır</a:t>
            </a:r>
          </a:p>
          <a:p>
            <a:endParaRPr lang="tr-TR" b="1" dirty="0">
              <a:solidFill>
                <a:srgbClr val="FF0000"/>
              </a:solidFill>
            </a:endParaRPr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4E0B256-2E75-F193-C4AD-5C720E775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957342"/>
            <a:ext cx="2809932" cy="10774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124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02D7B-1357-F9D3-437D-B45463303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39306CEA-1687-24EE-E4CF-C6E35744791A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FD2DF3FA-0240-B07A-F9FD-185F44F14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04998BC8-93C9-5A3A-ECC3-25E48EDFC8C2}"/>
              </a:ext>
            </a:extLst>
          </p:cNvPr>
          <p:cNvSpPr txBox="1"/>
          <p:nvPr/>
        </p:nvSpPr>
        <p:spPr>
          <a:xfrm>
            <a:off x="251520" y="2737509"/>
            <a:ext cx="87849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>
                <a:solidFill>
                  <a:srgbClr val="FF0000"/>
                </a:solidFill>
              </a:rPr>
              <a:t>Thin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Feature</a:t>
            </a:r>
            <a:r>
              <a:rPr lang="tr-TR" b="1" dirty="0">
                <a:solidFill>
                  <a:srgbClr val="FF0000"/>
                </a:solidFill>
              </a:rPr>
              <a:t> Kısmı: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dirty="0">
                <a:latin typeface="Arial" panose="020B0604020202020204" pitchFamily="34" charset="0"/>
              </a:rPr>
              <a:t>Katı modelde içi dolu olarak değil de belirtilen et kalınlığı kadar içi boş olarak uzatılması için kullanılır. </a:t>
            </a:r>
          </a:p>
          <a:p>
            <a:r>
              <a:rPr lang="tr-TR" b="1" dirty="0">
                <a:solidFill>
                  <a:srgbClr val="FF0000"/>
                </a:solidFill>
              </a:rPr>
              <a:t>One-Direction: </a:t>
            </a:r>
            <a:r>
              <a:rPr lang="tr-TR" dirty="0">
                <a:latin typeface="Arial" panose="020B0604020202020204" pitchFamily="34" charset="0"/>
              </a:rPr>
              <a:t>Duvar kalınlığı, skeç çizgisinin tek tarafına uygulanır. Kalınlık bir yönde artar.</a:t>
            </a:r>
          </a:p>
          <a:p>
            <a:r>
              <a:rPr lang="tr-TR" b="1" dirty="0" err="1">
                <a:solidFill>
                  <a:srgbClr val="FF0000"/>
                </a:solidFill>
              </a:rPr>
              <a:t>Mid-Plane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>
                <a:latin typeface="Arial" panose="020B0604020202020204" pitchFamily="34" charset="0"/>
              </a:rPr>
              <a:t>Duvar kalınlığı, her iki tarafına eşit olarak uygulanır. Simetrik duvar oluşturur</a:t>
            </a:r>
          </a:p>
          <a:p>
            <a:r>
              <a:rPr lang="tr-TR" b="1" dirty="0">
                <a:solidFill>
                  <a:srgbClr val="FF0000"/>
                </a:solidFill>
              </a:rPr>
              <a:t>Two-</a:t>
            </a:r>
            <a:r>
              <a:rPr lang="tr-TR" b="1" dirty="0" err="1">
                <a:solidFill>
                  <a:srgbClr val="FF0000"/>
                </a:solidFill>
              </a:rPr>
              <a:t>Direction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>
                <a:latin typeface="Arial" panose="020B0604020202020204" pitchFamily="34" charset="0"/>
              </a:rPr>
              <a:t>Duvar kalınlığı, her iki tarafına eşit olarak uygulanır. Simetrik duvar oluşturur</a:t>
            </a:r>
          </a:p>
          <a:p>
            <a:endParaRPr lang="tr-TR" b="1" dirty="0">
              <a:solidFill>
                <a:srgbClr val="FF0000"/>
              </a:solidFill>
            </a:endParaRPr>
          </a:p>
          <a:p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2DF231EB-3012-4B41-27A5-AAFD4679E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303532"/>
            <a:ext cx="3967298" cy="18722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5CE0881F-8FD9-6D6B-575E-7832165CA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303532"/>
            <a:ext cx="3191892" cy="18722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9678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69E61-4106-CED1-E948-E963A7BCB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29846F0E-B2FC-A6FF-DD07-FF751475673D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4E6B9426-17F5-BC36-C248-980B229FC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1344EA23-C2F1-8A2D-9503-A63F6D588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476672"/>
            <a:ext cx="2713421" cy="11521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E2EF610D-B401-2C74-1F17-0087615C3B35}"/>
              </a:ext>
            </a:extLst>
          </p:cNvPr>
          <p:cNvSpPr txBox="1"/>
          <p:nvPr/>
        </p:nvSpPr>
        <p:spPr>
          <a:xfrm>
            <a:off x="251520" y="2737509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>
                <a:solidFill>
                  <a:srgbClr val="FF0000"/>
                </a:solidFill>
              </a:rPr>
              <a:t>Selected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Contorus</a:t>
            </a:r>
            <a:r>
              <a:rPr lang="tr-TR" b="1" dirty="0">
                <a:solidFill>
                  <a:srgbClr val="FF0000"/>
                </a:solidFill>
              </a:rPr>
              <a:t> Kısmı: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dirty="0">
                <a:latin typeface="Arial" panose="020B0604020202020204" pitchFamily="34" charset="0"/>
              </a:rPr>
              <a:t>Çizimde birden fazla kapalı şekil çizilmişse </a:t>
            </a:r>
            <a:r>
              <a:rPr lang="tr-TR" altLang="tr-TR" dirty="0" err="1">
                <a:latin typeface="Arial" panose="020B0604020202020204" pitchFamily="34" charset="0"/>
              </a:rPr>
              <a:t>hangilierinin</a:t>
            </a:r>
            <a:r>
              <a:rPr lang="tr-TR" altLang="tr-TR" dirty="0">
                <a:latin typeface="Arial" panose="020B0604020202020204" pitchFamily="34" charset="0"/>
              </a:rPr>
              <a:t> döndürerek katı model  yapılacağının seçildiği kısımdır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8384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B183D-2FE8-1B67-FB37-4207C59A3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D6F4F6EB-DDC1-A2D3-83B3-1992D2A59367}"/>
              </a:ext>
            </a:extLst>
          </p:cNvPr>
          <p:cNvSpPr txBox="1">
            <a:spLocks/>
          </p:cNvSpPr>
          <p:nvPr/>
        </p:nvSpPr>
        <p:spPr>
          <a:xfrm>
            <a:off x="3779912" y="3441952"/>
            <a:ext cx="2806306" cy="5537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None/>
            </a:pPr>
            <a:r>
              <a:rPr lang="tr-TR" sz="2000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4B3DEE3C-7D4E-FFBD-8FB6-0707D8A31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311505AC-E244-09B4-24C9-0AFEDCFD43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703880"/>
            <a:ext cx="821190" cy="656952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E6EB216E-3783-3ECF-063F-11458D22B6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288" t="37037" r="55606" b="37373"/>
          <a:stretch/>
        </p:blipFill>
        <p:spPr>
          <a:xfrm>
            <a:off x="3565894" y="1052735"/>
            <a:ext cx="2012211" cy="22099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55844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labalık">
  <a:themeElements>
    <a:clrScheme name="Kalabalı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alabalı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755</TotalTime>
  <Words>392</Words>
  <Application>Microsoft Office PowerPoint</Application>
  <PresentationFormat>Ekran Gösterisi (4:3)</PresentationFormat>
  <Paragraphs>46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9" baseType="lpstr">
      <vt:lpstr>Arial</vt:lpstr>
      <vt:lpstr>Lucida Sans Unicode</vt:lpstr>
      <vt:lpstr>Verdana</vt:lpstr>
      <vt:lpstr>Wingdings 2</vt:lpstr>
      <vt:lpstr>Wingdings 3</vt:lpstr>
      <vt:lpstr>Kalabalık</vt:lpstr>
      <vt:lpstr>Katı Modelleme –Revolved Bos Komutu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Teknik Resim Görünüşü Oluşturma</dc:title>
  <dc:creator>ahmet</dc:creator>
  <cp:lastModifiedBy>Ahmet SAN</cp:lastModifiedBy>
  <cp:revision>40</cp:revision>
  <dcterms:created xsi:type="dcterms:W3CDTF">2014-10-06T19:57:55Z</dcterms:created>
  <dcterms:modified xsi:type="dcterms:W3CDTF">2026-10-17T18:07:07Z</dcterms:modified>
</cp:coreProperties>
</file>